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64" r:id="rId7"/>
    <p:sldId id="265" r:id="rId8"/>
    <p:sldId id="268" r:id="rId9"/>
    <p:sldId id="269"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0" d="100"/>
          <a:sy n="50" d="100"/>
        </p:scale>
        <p:origin x="72"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6540E62-E599-4213-8656-0EDB0961F9F4}"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3EF51-2867-4A22-A598-DB0DB9DFDC4A}" type="slidenum">
              <a:rPr lang="en-US" smtClean="0"/>
              <a:t>‹#›</a:t>
            </a:fld>
            <a:endParaRPr lang="en-US"/>
          </a:p>
        </p:txBody>
      </p:sp>
    </p:spTree>
    <p:extLst>
      <p:ext uri="{BB962C8B-B14F-4D97-AF65-F5344CB8AC3E}">
        <p14:creationId xmlns:p14="http://schemas.microsoft.com/office/powerpoint/2010/main" val="4171692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540E62-E599-4213-8656-0EDB0961F9F4}"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3EF51-2867-4A22-A598-DB0DB9DFDC4A}" type="slidenum">
              <a:rPr lang="en-US" smtClean="0"/>
              <a:t>‹#›</a:t>
            </a:fld>
            <a:endParaRPr lang="en-US"/>
          </a:p>
        </p:txBody>
      </p:sp>
    </p:spTree>
    <p:extLst>
      <p:ext uri="{BB962C8B-B14F-4D97-AF65-F5344CB8AC3E}">
        <p14:creationId xmlns:p14="http://schemas.microsoft.com/office/powerpoint/2010/main" val="90769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540E62-E599-4213-8656-0EDB0961F9F4}"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3EF51-2867-4A22-A598-DB0DB9DFDC4A}" type="slidenum">
              <a:rPr lang="en-US" smtClean="0"/>
              <a:t>‹#›</a:t>
            </a:fld>
            <a:endParaRPr lang="en-US"/>
          </a:p>
        </p:txBody>
      </p:sp>
    </p:spTree>
    <p:extLst>
      <p:ext uri="{BB962C8B-B14F-4D97-AF65-F5344CB8AC3E}">
        <p14:creationId xmlns:p14="http://schemas.microsoft.com/office/powerpoint/2010/main" val="3336177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540E62-E599-4213-8656-0EDB0961F9F4}"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3EF51-2867-4A22-A598-DB0DB9DFDC4A}" type="slidenum">
              <a:rPr lang="en-US" smtClean="0"/>
              <a:t>‹#›</a:t>
            </a:fld>
            <a:endParaRPr lang="en-US"/>
          </a:p>
        </p:txBody>
      </p:sp>
      <p:pic>
        <p:nvPicPr>
          <p:cNvPr id="7" name="Picture 6">
            <a:extLst>
              <a:ext uri="{FF2B5EF4-FFF2-40B4-BE49-F238E27FC236}">
                <a16:creationId xmlns:a16="http://schemas.microsoft.com/office/drawing/2014/main" id="{3CE0D7CB-BE47-4587-A799-C0F5BA8192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2311" y="5688288"/>
            <a:ext cx="1302978" cy="1033187"/>
          </a:xfrm>
          <a:prstGeom prst="rect">
            <a:avLst/>
          </a:prstGeom>
        </p:spPr>
      </p:pic>
    </p:spTree>
    <p:extLst>
      <p:ext uri="{BB962C8B-B14F-4D97-AF65-F5344CB8AC3E}">
        <p14:creationId xmlns:p14="http://schemas.microsoft.com/office/powerpoint/2010/main" val="38100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540E62-E599-4213-8656-0EDB0961F9F4}"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3EF51-2867-4A22-A598-DB0DB9DFDC4A}" type="slidenum">
              <a:rPr lang="en-US" smtClean="0"/>
              <a:t>‹#›</a:t>
            </a:fld>
            <a:endParaRPr lang="en-US"/>
          </a:p>
        </p:txBody>
      </p:sp>
    </p:spTree>
    <p:extLst>
      <p:ext uri="{BB962C8B-B14F-4D97-AF65-F5344CB8AC3E}">
        <p14:creationId xmlns:p14="http://schemas.microsoft.com/office/powerpoint/2010/main" val="2433654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540E62-E599-4213-8656-0EDB0961F9F4}"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3EF51-2867-4A22-A598-DB0DB9DFDC4A}" type="slidenum">
              <a:rPr lang="en-US" smtClean="0"/>
              <a:t>‹#›</a:t>
            </a:fld>
            <a:endParaRPr lang="en-US"/>
          </a:p>
        </p:txBody>
      </p:sp>
    </p:spTree>
    <p:extLst>
      <p:ext uri="{BB962C8B-B14F-4D97-AF65-F5344CB8AC3E}">
        <p14:creationId xmlns:p14="http://schemas.microsoft.com/office/powerpoint/2010/main" val="191527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540E62-E599-4213-8656-0EDB0961F9F4}"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83EF51-2867-4A22-A598-DB0DB9DFDC4A}" type="slidenum">
              <a:rPr lang="en-US" smtClean="0"/>
              <a:t>‹#›</a:t>
            </a:fld>
            <a:endParaRPr lang="en-US"/>
          </a:p>
        </p:txBody>
      </p:sp>
    </p:spTree>
    <p:extLst>
      <p:ext uri="{BB962C8B-B14F-4D97-AF65-F5344CB8AC3E}">
        <p14:creationId xmlns:p14="http://schemas.microsoft.com/office/powerpoint/2010/main" val="168559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540E62-E599-4213-8656-0EDB0961F9F4}"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83EF51-2867-4A22-A598-DB0DB9DFDC4A}" type="slidenum">
              <a:rPr lang="en-US" smtClean="0"/>
              <a:t>‹#›</a:t>
            </a:fld>
            <a:endParaRPr lang="en-US"/>
          </a:p>
        </p:txBody>
      </p:sp>
    </p:spTree>
    <p:extLst>
      <p:ext uri="{BB962C8B-B14F-4D97-AF65-F5344CB8AC3E}">
        <p14:creationId xmlns:p14="http://schemas.microsoft.com/office/powerpoint/2010/main" val="2395964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540E62-E599-4213-8656-0EDB0961F9F4}" type="datetimeFigureOut">
              <a:rPr lang="en-US" smtClean="0"/>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83EF51-2867-4A22-A598-DB0DB9DFDC4A}" type="slidenum">
              <a:rPr lang="en-US" smtClean="0"/>
              <a:t>‹#›</a:t>
            </a:fld>
            <a:endParaRPr lang="en-US"/>
          </a:p>
        </p:txBody>
      </p:sp>
    </p:spTree>
    <p:extLst>
      <p:ext uri="{BB962C8B-B14F-4D97-AF65-F5344CB8AC3E}">
        <p14:creationId xmlns:p14="http://schemas.microsoft.com/office/powerpoint/2010/main" val="2893957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540E62-E599-4213-8656-0EDB0961F9F4}"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3EF51-2867-4A22-A598-DB0DB9DFDC4A}" type="slidenum">
              <a:rPr lang="en-US" smtClean="0"/>
              <a:t>‹#›</a:t>
            </a:fld>
            <a:endParaRPr lang="en-US"/>
          </a:p>
        </p:txBody>
      </p:sp>
    </p:spTree>
    <p:extLst>
      <p:ext uri="{BB962C8B-B14F-4D97-AF65-F5344CB8AC3E}">
        <p14:creationId xmlns:p14="http://schemas.microsoft.com/office/powerpoint/2010/main" val="2342129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540E62-E599-4213-8656-0EDB0961F9F4}"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3EF51-2867-4A22-A598-DB0DB9DFDC4A}" type="slidenum">
              <a:rPr lang="en-US" smtClean="0"/>
              <a:t>‹#›</a:t>
            </a:fld>
            <a:endParaRPr lang="en-US"/>
          </a:p>
        </p:txBody>
      </p:sp>
    </p:spTree>
    <p:extLst>
      <p:ext uri="{BB962C8B-B14F-4D97-AF65-F5344CB8AC3E}">
        <p14:creationId xmlns:p14="http://schemas.microsoft.com/office/powerpoint/2010/main" val="3520712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540E62-E599-4213-8656-0EDB0961F9F4}" type="datetimeFigureOut">
              <a:rPr lang="en-US" smtClean="0"/>
              <a:t>3/30/2023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3EF51-2867-4A22-A598-DB0DB9DFDC4A}" type="slidenum">
              <a:rPr lang="en-US" smtClean="0"/>
              <a:t>‹#›</a:t>
            </a:fld>
            <a:endParaRPr lang="en-US"/>
          </a:p>
        </p:txBody>
      </p:sp>
    </p:spTree>
    <p:extLst>
      <p:ext uri="{BB962C8B-B14F-4D97-AF65-F5344CB8AC3E}">
        <p14:creationId xmlns:p14="http://schemas.microsoft.com/office/powerpoint/2010/main" val="42108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543CEA-D65B-408F-81B6-E49FA605FAF0}"/>
              </a:ext>
            </a:extLst>
          </p:cNvPr>
          <p:cNvSpPr txBox="1"/>
          <p:nvPr/>
        </p:nvSpPr>
        <p:spPr>
          <a:xfrm>
            <a:off x="211580" y="1407006"/>
            <a:ext cx="7608116" cy="3465500"/>
          </a:xfrm>
          <a:prstGeom prst="rect">
            <a:avLst/>
          </a:prstGeom>
          <a:noFill/>
        </p:spPr>
        <p:txBody>
          <a:bodyPr wrap="square" rtlCol="0">
            <a:spAutoFit/>
          </a:bodyPr>
          <a:lstStyle/>
          <a:p>
            <a:pPr algn="ctr">
              <a:lnSpc>
                <a:spcPts val="6480"/>
              </a:lnSpc>
              <a:spcBef>
                <a:spcPts val="600"/>
              </a:spcBef>
              <a:spcAft>
                <a:spcPts val="600"/>
              </a:spcAft>
            </a:pPr>
            <a:r>
              <a:rPr lang="en-US" altLang="zh-CN" sz="3200" b="1" dirty="0">
                <a:ln w="22225">
                  <a:solidFill>
                    <a:schemeClr val="accent2"/>
                  </a:solidFill>
                  <a:prstDash val="solid"/>
                </a:ln>
                <a:solidFill>
                  <a:srgbClr val="FFFF00"/>
                </a:solidFill>
                <a:latin typeface="Arial" panose="020B0604020202020204" pitchFamily="34" charset="0"/>
                <a:ea typeface="Segoe UI Black" panose="020B0A02040204020203" pitchFamily="34" charset="0"/>
                <a:cs typeface="Arial" panose="020B0604020202020204" pitchFamily="34" charset="0"/>
              </a:rPr>
              <a:t>CHỦ </a:t>
            </a:r>
            <a:r>
              <a:rPr lang="en-US" altLang="zh-CN" sz="3200" b="1">
                <a:ln w="22225">
                  <a:solidFill>
                    <a:schemeClr val="accent2"/>
                  </a:solidFill>
                  <a:prstDash val="solid"/>
                </a:ln>
                <a:solidFill>
                  <a:srgbClr val="FFFF00"/>
                </a:solidFill>
                <a:latin typeface="Arial" panose="020B0604020202020204" pitchFamily="34" charset="0"/>
                <a:ea typeface="Segoe UI Black" panose="020B0A02040204020203" pitchFamily="34" charset="0"/>
                <a:cs typeface="Arial" panose="020B0604020202020204" pitchFamily="34" charset="0"/>
              </a:rPr>
              <a:t>ĐỀ D: ĐẠO ĐỨC, PHÁP LUẬT VÀ VĂN HOÁ TRONG MÔI TRƯỜNG SỐ</a:t>
            </a:r>
            <a:endParaRPr lang="en-US" altLang="zh-CN" sz="3200" b="1" dirty="0">
              <a:ln w="22225">
                <a:solidFill>
                  <a:schemeClr val="accent2"/>
                </a:solidFill>
                <a:prstDash val="solid"/>
              </a:ln>
              <a:solidFill>
                <a:srgbClr val="FFFF00"/>
              </a:solidFill>
              <a:latin typeface="Arial" panose="020B0604020202020204" pitchFamily="34" charset="0"/>
              <a:ea typeface="Segoe UI Black" panose="020B0A02040204020203" pitchFamily="34" charset="0"/>
              <a:cs typeface="Arial" panose="020B0604020202020204" pitchFamily="34" charset="0"/>
            </a:endParaRPr>
          </a:p>
          <a:p>
            <a:pPr algn="ctr">
              <a:lnSpc>
                <a:spcPts val="6480"/>
              </a:lnSpc>
              <a:spcBef>
                <a:spcPts val="600"/>
              </a:spcBef>
              <a:spcAft>
                <a:spcPts val="600"/>
              </a:spcAft>
            </a:pPr>
            <a:r>
              <a:rPr lang="en-US" altLang="zh-CN" sz="3200" b="1">
                <a:ln w="22225">
                  <a:solidFill>
                    <a:schemeClr val="accent2"/>
                  </a:solidFill>
                  <a:prstDash val="solid"/>
                </a:ln>
                <a:solidFill>
                  <a:srgbClr val="FFFF00"/>
                </a:solidFill>
                <a:latin typeface="Arial" panose="020B0604020202020204" pitchFamily="34" charset="0"/>
                <a:ea typeface="Segoe UI Black" panose="020B0A02040204020203" pitchFamily="34" charset="0"/>
                <a:cs typeface="Arial" panose="020B0604020202020204" pitchFamily="34" charset="0"/>
              </a:rPr>
              <a:t>BÀI 9. Lưu trữ, trao đổi, bảo vệ thông tin của em và gia đình</a:t>
            </a:r>
            <a:endParaRPr lang="zh-CN" altLang="en-US" sz="3200" b="1" dirty="0">
              <a:ln w="22225">
                <a:solidFill>
                  <a:schemeClr val="accent2"/>
                </a:solidFill>
                <a:prstDash val="solid"/>
              </a:ln>
              <a:solidFill>
                <a:srgbClr val="FFFF00"/>
              </a:solidFill>
              <a:latin typeface="Arial" panose="020B0604020202020204" pitchFamily="34" charset="0"/>
              <a:ea typeface="华文琥珀" pitchFamily="2" charset="-122"/>
              <a:cs typeface="Arial" panose="020B0604020202020204" pitchFamily="34" charset="0"/>
            </a:endParaRPr>
          </a:p>
        </p:txBody>
      </p:sp>
      <p:pic>
        <p:nvPicPr>
          <p:cNvPr id="10" name="Picture 9">
            <a:extLst>
              <a:ext uri="{FF2B5EF4-FFF2-40B4-BE49-F238E27FC236}">
                <a16:creationId xmlns:a16="http://schemas.microsoft.com/office/drawing/2014/main" id="{FA072C93-272A-4B1C-9361-1079CF91D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3266" y="424476"/>
            <a:ext cx="3893581" cy="55630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F20526E6-E3AE-4DDC-A445-7C102FC973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713" y="283361"/>
            <a:ext cx="1537565" cy="1219201"/>
          </a:xfrm>
          <a:prstGeom prst="rect">
            <a:avLst/>
          </a:prstGeom>
        </p:spPr>
      </p:pic>
      <p:sp>
        <p:nvSpPr>
          <p:cNvPr id="2" name="TextBox 1">
            <a:extLst>
              <a:ext uri="{FF2B5EF4-FFF2-40B4-BE49-F238E27FC236}">
                <a16:creationId xmlns:a16="http://schemas.microsoft.com/office/drawing/2014/main" id="{785B3E6F-E14B-46C4-216C-7221A723E376}"/>
              </a:ext>
            </a:extLst>
          </p:cNvPr>
          <p:cNvSpPr txBox="1"/>
          <p:nvPr/>
        </p:nvSpPr>
        <p:spPr>
          <a:xfrm>
            <a:off x="1650269" y="283361"/>
            <a:ext cx="6513689" cy="789640"/>
          </a:xfrm>
          <a:prstGeom prst="rect">
            <a:avLst/>
          </a:prstGeom>
          <a:noFill/>
        </p:spPr>
        <p:txBody>
          <a:bodyPr wrap="square">
            <a:spAutoFit/>
          </a:bodyPr>
          <a:lstStyle/>
          <a:p>
            <a:pPr algn="ctr">
              <a:lnSpc>
                <a:spcPts val="6480"/>
              </a:lnSpc>
              <a:spcBef>
                <a:spcPts val="600"/>
              </a:spcBef>
              <a:spcAft>
                <a:spcPts val="600"/>
              </a:spcAft>
            </a:pPr>
            <a:r>
              <a:rPr lang="en-US" altLang="zh-CN" sz="2400" b="1">
                <a:ln w="22225">
                  <a:noFill/>
                  <a:prstDash val="solid"/>
                </a:ln>
                <a:solidFill>
                  <a:srgbClr val="0000CC"/>
                </a:solidFill>
                <a:latin typeface="Times New Roman" panose="02020603050405020304" pitchFamily="18" charset="0"/>
                <a:ea typeface="Segoe UI Black" panose="020B0A02040204020203" pitchFamily="34" charset="0"/>
                <a:cs typeface="Times New Roman" panose="02020603050405020304" pitchFamily="18" charset="0"/>
              </a:rPr>
              <a:t>TRƯỜNG TIỂU HỌC LAM SƠN QUẬN 6</a:t>
            </a:r>
            <a:endParaRPr lang="en-US" altLang="zh-CN" sz="2400" b="1" dirty="0">
              <a:ln w="22225">
                <a:noFill/>
                <a:prstDash val="solid"/>
              </a:ln>
              <a:solidFill>
                <a:srgbClr val="0000CC"/>
              </a:solidFill>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6680CC5-0191-2673-D3E8-9C5F92DF8EA3}"/>
              </a:ext>
            </a:extLst>
          </p:cNvPr>
          <p:cNvSpPr txBox="1"/>
          <p:nvPr/>
        </p:nvSpPr>
        <p:spPr>
          <a:xfrm>
            <a:off x="486713" y="5377935"/>
            <a:ext cx="6513689" cy="789640"/>
          </a:xfrm>
          <a:prstGeom prst="rect">
            <a:avLst/>
          </a:prstGeom>
          <a:noFill/>
        </p:spPr>
        <p:txBody>
          <a:bodyPr wrap="square">
            <a:spAutoFit/>
          </a:bodyPr>
          <a:lstStyle/>
          <a:p>
            <a:pPr algn="ctr">
              <a:lnSpc>
                <a:spcPts val="6480"/>
              </a:lnSpc>
              <a:spcBef>
                <a:spcPts val="600"/>
              </a:spcBef>
              <a:spcAft>
                <a:spcPts val="600"/>
              </a:spcAft>
            </a:pPr>
            <a:r>
              <a:rPr lang="en-US" altLang="zh-CN" sz="2400" b="1">
                <a:ln w="22225">
                  <a:noFill/>
                  <a:prstDash val="solid"/>
                </a:ln>
                <a:latin typeface="Times New Roman" panose="02020603050405020304" pitchFamily="18" charset="0"/>
                <a:ea typeface="Segoe UI Black" panose="020B0A02040204020203" pitchFamily="34" charset="0"/>
                <a:cs typeface="Times New Roman" panose="02020603050405020304" pitchFamily="18" charset="0"/>
              </a:rPr>
              <a:t>Giáo viên thực hiện: Nguyễn Hoàng Hiếu</a:t>
            </a:r>
            <a:endParaRPr lang="en-US" altLang="zh-CN" sz="2400" b="1" dirty="0">
              <a:ln w="22225">
                <a:noFill/>
                <a:prstDash val="solid"/>
              </a:ln>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209338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72771" y="1521306"/>
            <a:ext cx="10289135" cy="1569660"/>
          </a:xfrm>
          <a:prstGeom prst="rect">
            <a:avLst/>
          </a:prstGeom>
        </p:spPr>
        <p:txBody>
          <a:bodyPr wrap="square">
            <a:spAutoFit/>
          </a:bodyPr>
          <a:lstStyle/>
          <a:p>
            <a:pPr algn="just"/>
            <a:r>
              <a:rPr lang="en-US" sz="3200" dirty="0">
                <a:solidFill>
                  <a:srgbClr val="0070C0"/>
                </a:solidFill>
                <a:sym typeface="Wingdings" panose="05000000000000000000" pitchFamily="2" charset="2"/>
              </a:rPr>
              <a:t> </a:t>
            </a:r>
            <a:r>
              <a:rPr lang="vi-VN" sz="3200" dirty="0">
                <a:solidFill>
                  <a:srgbClr val="0070C0"/>
                </a:solidFill>
              </a:rPr>
              <a:t>Nếu người lạ hỏi về thời gian đi làm vắng nhà của các thành viên trong gia đình, em có cung cấp thông tin không? Tại sao? </a:t>
            </a:r>
            <a:r>
              <a:rPr lang="vi-VN" sz="3200" dirty="0">
                <a:solidFill>
                  <a:srgbClr val="0070C0"/>
                </a:solidFill>
                <a:latin typeface="Calibri" panose="020F0502020204030204" pitchFamily="34" charset="0"/>
                <a:cs typeface="Calibri" panose="020F0502020204030204" pitchFamily="34" charset="0"/>
              </a:rPr>
              <a:t> </a:t>
            </a:r>
            <a:endParaRPr lang="en-US" sz="3200" i="1" dirty="0">
              <a:solidFill>
                <a:srgbClr val="0070C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216440" y="140990"/>
            <a:ext cx="2362200" cy="933450"/>
          </a:xfrm>
          <a:prstGeom prst="rect">
            <a:avLst/>
          </a:prstGeom>
        </p:spPr>
      </p:pic>
    </p:spTree>
    <p:extLst>
      <p:ext uri="{BB962C8B-B14F-4D97-AF65-F5344CB8AC3E}">
        <p14:creationId xmlns:p14="http://schemas.microsoft.com/office/powerpoint/2010/main" val="201166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83782E3-1A90-4BDA-B95C-F136A2D7AD1E}"/>
              </a:ext>
            </a:extLst>
          </p:cNvPr>
          <p:cNvSpPr txBox="1">
            <a:spLocks/>
          </p:cNvSpPr>
          <p:nvPr/>
        </p:nvSpPr>
        <p:spPr>
          <a:xfrm>
            <a:off x="1280536" y="249378"/>
            <a:ext cx="10084837"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FF0000"/>
                </a:solidFill>
              </a:rPr>
              <a:t>Mục</a:t>
            </a:r>
            <a:r>
              <a:rPr lang="en-US" b="1" dirty="0">
                <a:solidFill>
                  <a:srgbClr val="FF0000"/>
                </a:solidFill>
              </a:rPr>
              <a:t> </a:t>
            </a:r>
            <a:r>
              <a:rPr lang="en-US" b="1" dirty="0" err="1">
                <a:solidFill>
                  <a:srgbClr val="FF0000"/>
                </a:solidFill>
              </a:rPr>
              <a:t>tiêu</a:t>
            </a:r>
            <a:endParaRPr lang="en-US" b="1" dirty="0">
              <a:solidFill>
                <a:srgbClr val="FF0000"/>
              </a:solidFill>
            </a:endParaRPr>
          </a:p>
        </p:txBody>
      </p:sp>
      <p:pic>
        <p:nvPicPr>
          <p:cNvPr id="6" name="Picture 5">
            <a:extLst>
              <a:ext uri="{FF2B5EF4-FFF2-40B4-BE49-F238E27FC236}">
                <a16:creationId xmlns:a16="http://schemas.microsoft.com/office/drawing/2014/main" id="{F42EBD25-BDE2-4357-8E64-DDA2C7851D4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28306" y="249378"/>
            <a:ext cx="1017390" cy="900000"/>
          </a:xfrm>
          <a:prstGeom prst="rect">
            <a:avLst/>
          </a:prstGeom>
        </p:spPr>
      </p:pic>
      <p:sp>
        <p:nvSpPr>
          <p:cNvPr id="8" name="Rectangle: Diagonal Corners Rounded 5">
            <a:extLst>
              <a:ext uri="{FF2B5EF4-FFF2-40B4-BE49-F238E27FC236}">
                <a16:creationId xmlns:a16="http://schemas.microsoft.com/office/drawing/2014/main" id="{D319979B-FCA4-4F71-B99F-26D47F1E08F6}"/>
              </a:ext>
            </a:extLst>
          </p:cNvPr>
          <p:cNvSpPr/>
          <p:nvPr/>
        </p:nvSpPr>
        <p:spPr>
          <a:xfrm>
            <a:off x="637001" y="1149377"/>
            <a:ext cx="11069199" cy="5338971"/>
          </a:xfrm>
          <a:prstGeom prst="round2DiagRect">
            <a:avLst>
              <a:gd name="adj1" fmla="val 28287"/>
              <a:gd name="adj2" fmla="val 0"/>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spcAft>
                <a:spcPts val="600"/>
              </a:spcAft>
            </a:pPr>
            <a:r>
              <a:rPr lang="en-US" sz="3200" b="1" dirty="0"/>
              <a:t>Sau </a:t>
            </a:r>
            <a:r>
              <a:rPr lang="en-US" sz="3200" b="1" dirty="0" err="1"/>
              <a:t>bài</a:t>
            </a:r>
            <a:r>
              <a:rPr lang="en-US" sz="3200" b="1" dirty="0"/>
              <a:t> </a:t>
            </a:r>
            <a:r>
              <a:rPr lang="en-US" sz="3200" b="1" dirty="0" err="1"/>
              <a:t>học</a:t>
            </a:r>
            <a:r>
              <a:rPr lang="en-US" sz="3200" b="1" dirty="0"/>
              <a:t> </a:t>
            </a:r>
            <a:r>
              <a:rPr lang="en-US" sz="3200" b="1" dirty="0" err="1"/>
              <a:t>này</a:t>
            </a:r>
            <a:r>
              <a:rPr lang="en-US" sz="3200" b="1" dirty="0"/>
              <a:t>, </a:t>
            </a:r>
            <a:r>
              <a:rPr lang="en-US" sz="3200" b="1" dirty="0" err="1"/>
              <a:t>em</a:t>
            </a:r>
            <a:r>
              <a:rPr lang="en-US" sz="3200" b="1" dirty="0"/>
              <a:t> </a:t>
            </a:r>
            <a:r>
              <a:rPr lang="en-US" sz="3200" b="1" dirty="0" err="1"/>
              <a:t>sẽ</a:t>
            </a:r>
            <a:r>
              <a:rPr lang="en-US" sz="3200" b="1" dirty="0"/>
              <a:t>:</a:t>
            </a:r>
          </a:p>
          <a:p>
            <a:pPr marL="342900" indent="-342900" algn="just">
              <a:spcAft>
                <a:spcPts val="600"/>
              </a:spcAft>
              <a:buFont typeface="Arial" panose="020B0604020202020204" pitchFamily="34" charset="0"/>
              <a:buChar char="•"/>
            </a:pPr>
            <a:r>
              <a:rPr lang="vi-VN" sz="3200" dirty="0"/>
              <a:t>Biết được thông tin cá nhân và gia đình có thể được lưu trữ và trao đổi nhờ máy tính.</a:t>
            </a:r>
            <a:r>
              <a:rPr lang="en-US" sz="3200" dirty="0"/>
              <a:t> </a:t>
            </a:r>
            <a:r>
              <a:rPr lang="vi-VN" sz="3200" dirty="0"/>
              <a:t>Nêu được ví dụ thông tin không có sẵn trong máy tính đang sử dụng nhưng có thể tìm thấy trên Internet</a:t>
            </a:r>
            <a:r>
              <a:rPr lang="en-US" sz="3200" dirty="0"/>
              <a:t>.</a:t>
            </a:r>
          </a:p>
          <a:p>
            <a:pPr marL="342900" indent="-342900" algn="just">
              <a:spcAft>
                <a:spcPts val="600"/>
              </a:spcAft>
              <a:buFont typeface="Arial" panose="020B0604020202020204" pitchFamily="34" charset="0"/>
              <a:buChar char="•"/>
            </a:pPr>
            <a:r>
              <a:rPr lang="vi-VN" sz="3200" dirty="0"/>
              <a:t>Biết được việc người xấu có thể lợi dụng những thông tin này gây hại cho em và gia đình.</a:t>
            </a:r>
            <a:r>
              <a:rPr lang="en-US" sz="3200" dirty="0"/>
              <a:t> </a:t>
            </a:r>
          </a:p>
          <a:p>
            <a:pPr marL="342900" indent="-342900" algn="just">
              <a:spcAft>
                <a:spcPts val="600"/>
              </a:spcAft>
              <a:buFont typeface="Arial" panose="020B0604020202020204" pitchFamily="34" charset="0"/>
              <a:buChar char="•"/>
            </a:pPr>
            <a:r>
              <a:rPr lang="vi-VN" sz="3200" dirty="0"/>
              <a:t>Có ý thức bảo vệ thông tin cá nhân và gia đình khi giao tiếp qua máy tính.</a:t>
            </a:r>
            <a:endParaRPr lang="en-US" sz="3200" dirty="0"/>
          </a:p>
        </p:txBody>
      </p:sp>
    </p:spTree>
    <p:extLst>
      <p:ext uri="{BB962C8B-B14F-4D97-AF65-F5344CB8AC3E}">
        <p14:creationId xmlns:p14="http://schemas.microsoft.com/office/powerpoint/2010/main" val="2554577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374068" y="269765"/>
            <a:ext cx="8552115" cy="954107"/>
          </a:xfrm>
          <a:prstGeom prst="rect">
            <a:avLst/>
          </a:prstGeom>
        </p:spPr>
        <p:txBody>
          <a:bodyPr wrap="square">
            <a:spAutoFit/>
          </a:bodyPr>
          <a:lstStyle/>
          <a:p>
            <a:pPr algn="just"/>
            <a:r>
              <a:rPr lang="vi-VN" sz="2800" b="1" dirty="0"/>
              <a:t>Đọc thông tin dưới đây và cho biết: </a:t>
            </a:r>
            <a:endParaRPr lang="en-US" sz="2800" b="1" dirty="0"/>
          </a:p>
          <a:p>
            <a:pPr algn="just"/>
            <a:r>
              <a:rPr lang="vi-VN" sz="2800" b="1" dirty="0"/>
              <a:t>thông tin nào là thông tin cá nhân, gia đình</a:t>
            </a:r>
            <a:endParaRPr lang="en-US" sz="2800" b="1" dirty="0">
              <a:solidFill>
                <a:srgbClr val="00B050"/>
              </a:solidFill>
              <a:latin typeface="Calibri Light" panose="020F0302020204030204" pitchFamily="34" charset="0"/>
              <a:cs typeface="Calibri Light" panose="020F0302020204030204" pitchFamily="34" charset="0"/>
            </a:endParaRPr>
          </a:p>
        </p:txBody>
      </p:sp>
      <p:pic>
        <p:nvPicPr>
          <p:cNvPr id="2" name="Picture 1"/>
          <p:cNvPicPr>
            <a:picLocks noChangeAspect="1"/>
          </p:cNvPicPr>
          <p:nvPr/>
        </p:nvPicPr>
        <p:blipFill>
          <a:blip r:embed="rId2"/>
          <a:stretch>
            <a:fillRect/>
          </a:stretch>
        </p:blipFill>
        <p:spPr>
          <a:xfrm>
            <a:off x="230818" y="97617"/>
            <a:ext cx="3143250" cy="762000"/>
          </a:xfrm>
          <a:prstGeom prst="rect">
            <a:avLst/>
          </a:prstGeom>
        </p:spPr>
      </p:pic>
      <p:pic>
        <p:nvPicPr>
          <p:cNvPr id="5" name="Picture 4"/>
          <p:cNvPicPr>
            <a:picLocks noChangeAspect="1"/>
          </p:cNvPicPr>
          <p:nvPr/>
        </p:nvPicPr>
        <p:blipFill>
          <a:blip r:embed="rId3"/>
          <a:stretch>
            <a:fillRect/>
          </a:stretch>
        </p:blipFill>
        <p:spPr>
          <a:xfrm>
            <a:off x="152997" y="1808534"/>
            <a:ext cx="5952011" cy="3507631"/>
          </a:xfrm>
          <a:prstGeom prst="rect">
            <a:avLst/>
          </a:prstGeom>
        </p:spPr>
      </p:pic>
      <p:sp>
        <p:nvSpPr>
          <p:cNvPr id="17" name="Right Arrow 16"/>
          <p:cNvSpPr/>
          <p:nvPr/>
        </p:nvSpPr>
        <p:spPr>
          <a:xfrm>
            <a:off x="6105008" y="3260791"/>
            <a:ext cx="675562" cy="30155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aphicFrame>
        <p:nvGraphicFramePr>
          <p:cNvPr id="18" name="Table 17"/>
          <p:cNvGraphicFramePr>
            <a:graphicFrameLocks noGrp="1"/>
          </p:cNvGraphicFramePr>
          <p:nvPr>
            <p:extLst>
              <p:ext uri="{D42A27DB-BD31-4B8C-83A1-F6EECF244321}">
                <p14:modId xmlns:p14="http://schemas.microsoft.com/office/powerpoint/2010/main" val="681756239"/>
              </p:ext>
            </p:extLst>
          </p:nvPr>
        </p:nvGraphicFramePr>
        <p:xfrm>
          <a:off x="6882932" y="1756823"/>
          <a:ext cx="5043251" cy="3383272"/>
        </p:xfrm>
        <a:graphic>
          <a:graphicData uri="http://schemas.openxmlformats.org/drawingml/2006/table">
            <a:tbl>
              <a:tblPr firstRow="1" bandRow="1">
                <a:tableStyleId>{5C22544A-7EE6-4342-B048-85BDC9FD1C3A}</a:tableStyleId>
              </a:tblPr>
              <a:tblGrid>
                <a:gridCol w="5043251">
                  <a:extLst>
                    <a:ext uri="{9D8B030D-6E8A-4147-A177-3AD203B41FA5}">
                      <a16:colId xmlns:a16="http://schemas.microsoft.com/office/drawing/2014/main" val="20000"/>
                    </a:ext>
                  </a:extLst>
                </a:gridCol>
              </a:tblGrid>
              <a:tr h="0">
                <a:tc>
                  <a:txBody>
                    <a:bodyPr/>
                    <a:lstStyle/>
                    <a:p>
                      <a:pPr algn="ctr"/>
                      <a:r>
                        <a:rPr lang="en-US" sz="2400" dirty="0" err="1"/>
                        <a:t>Thông</a:t>
                      </a:r>
                      <a:r>
                        <a:rPr lang="en-US" sz="2400" baseline="0" dirty="0"/>
                        <a:t> tin </a:t>
                      </a:r>
                      <a:r>
                        <a:rPr lang="en-US" sz="2400" baseline="0" dirty="0" err="1"/>
                        <a:t>cá</a:t>
                      </a:r>
                      <a:r>
                        <a:rPr lang="en-US" sz="2400" baseline="0" dirty="0"/>
                        <a:t> </a:t>
                      </a:r>
                      <a:r>
                        <a:rPr lang="en-US" sz="2400" baseline="0" dirty="0" err="1"/>
                        <a:t>nhân</a:t>
                      </a:r>
                      <a:r>
                        <a:rPr lang="en-US" sz="2400" baseline="0" dirty="0"/>
                        <a:t>, </a:t>
                      </a:r>
                      <a:r>
                        <a:rPr lang="en-US" sz="2400" baseline="0" dirty="0" err="1"/>
                        <a:t>gia</a:t>
                      </a:r>
                      <a:r>
                        <a:rPr lang="en-US" sz="2400" baseline="0" dirty="0"/>
                        <a:t> </a:t>
                      </a:r>
                      <a:r>
                        <a:rPr lang="en-US" sz="2400" baseline="0" dirty="0" err="1"/>
                        <a:t>đình</a:t>
                      </a:r>
                      <a:endParaRPr lang="en-US" sz="2400" dirty="0"/>
                    </a:p>
                  </a:txBody>
                  <a:tcPr/>
                </a:tc>
                <a:extLst>
                  <a:ext uri="{0D108BD9-81ED-4DB2-BD59-A6C34878D82A}">
                    <a16:rowId xmlns:a16="http://schemas.microsoft.com/office/drawing/2014/main" val="10000"/>
                  </a:ext>
                </a:extLst>
              </a:tr>
              <a:tr h="2926072">
                <a:tc>
                  <a:txBody>
                    <a:bodyPr/>
                    <a:lstStyle/>
                    <a:p>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Tên, năm sinh của em, địa chỉ nhà em. </a:t>
                      </a: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Ảnh của em. </a:t>
                      </a: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Tên, số điện thoại, nghề nghiệp của bố, mẹ em. Bức ảnh chụp gia đình em.</a:t>
                      </a:r>
                      <a:endParaRPr lang="en-US" sz="2800" dirty="0">
                        <a:latin typeface="Calibri" panose="020F0502020204030204" pitchFamily="34" charset="0"/>
                        <a:cs typeface="Calibri" panose="020F0502020204030204" pitchFamily="34" charset="0"/>
                      </a:endParaRPr>
                    </a:p>
                  </a:txBody>
                  <a:tcP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0154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heel(1)">
                                      <p:cBhvr>
                                        <p:cTn id="2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00318" y="1627043"/>
            <a:ext cx="8991362" cy="954107"/>
          </a:xfrm>
          <a:prstGeom prst="rect">
            <a:avLst/>
          </a:prstGeom>
        </p:spPr>
        <p:txBody>
          <a:bodyPr wrap="square">
            <a:spAutoFit/>
          </a:bodyPr>
          <a:lstStyle/>
          <a:p>
            <a:pPr algn="just"/>
            <a:r>
              <a:rPr lang="vi-VN" sz="2800" dirty="0">
                <a:latin typeface="Calibri" panose="020F0502020204030204" pitchFamily="34" charset="0"/>
                <a:cs typeface="Calibri" panose="020F0502020204030204" pitchFamily="34" charset="0"/>
              </a:rPr>
              <a:t>Quan sát Hình 1 và cho biết thông tin cá nhân, gia đình có thể được lưu trữ ở đâu.</a:t>
            </a:r>
            <a:endParaRPr lang="en-US" sz="28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137476" y="142117"/>
            <a:ext cx="3095625" cy="857250"/>
          </a:xfrm>
          <a:prstGeom prst="rect">
            <a:avLst/>
          </a:prstGeom>
        </p:spPr>
      </p:pic>
      <p:sp>
        <p:nvSpPr>
          <p:cNvPr id="17" name="Rectangle 16"/>
          <p:cNvSpPr/>
          <p:nvPr/>
        </p:nvSpPr>
        <p:spPr>
          <a:xfrm>
            <a:off x="3135825" y="367520"/>
            <a:ext cx="8552115" cy="954107"/>
          </a:xfrm>
          <a:prstGeom prst="rect">
            <a:avLst/>
          </a:prstGeom>
        </p:spPr>
        <p:txBody>
          <a:bodyPr wrap="square">
            <a:spAutoFit/>
          </a:bodyPr>
          <a:lstStyle/>
          <a:p>
            <a:pPr algn="just"/>
            <a:r>
              <a:rPr lang="vi-VN" sz="2800" b="1" dirty="0">
                <a:latin typeface="Calibri" panose="020F0502020204030204" pitchFamily="34" charset="0"/>
                <a:cs typeface="Calibri" panose="020F0502020204030204" pitchFamily="34" charset="0"/>
              </a:rPr>
              <a:t>1. Thông tin cá nhân, gia đình có thể được lưu trữ và trao đổi nhờ máy tính</a:t>
            </a:r>
            <a:endParaRPr lang="en-US" sz="2800" b="1" dirty="0">
              <a:solidFill>
                <a:srgbClr val="00B050"/>
              </a:solidFill>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06B021DC-9F1D-44CB-88F1-AE73784EC53D}"/>
              </a:ext>
            </a:extLst>
          </p:cNvPr>
          <p:cNvPicPr>
            <a:picLocks noChangeAspect="1"/>
          </p:cNvPicPr>
          <p:nvPr/>
        </p:nvPicPr>
        <p:blipFill>
          <a:blip r:embed="rId3"/>
          <a:stretch>
            <a:fillRect/>
          </a:stretch>
        </p:blipFill>
        <p:spPr>
          <a:xfrm>
            <a:off x="622257" y="1643887"/>
            <a:ext cx="748616" cy="666576"/>
          </a:xfrm>
          <a:prstGeom prst="rect">
            <a:avLst/>
          </a:prstGeom>
        </p:spPr>
      </p:pic>
      <p:sp>
        <p:nvSpPr>
          <p:cNvPr id="8" name="Rectangle 7"/>
          <p:cNvSpPr/>
          <p:nvPr/>
        </p:nvSpPr>
        <p:spPr>
          <a:xfrm>
            <a:off x="2734084" y="6026444"/>
            <a:ext cx="5491888" cy="461665"/>
          </a:xfrm>
          <a:prstGeom prst="rect">
            <a:avLst/>
          </a:prstGeom>
        </p:spPr>
        <p:txBody>
          <a:bodyPr wrap="none">
            <a:spAutoFit/>
          </a:bodyPr>
          <a:lstStyle/>
          <a:p>
            <a:r>
              <a:rPr lang="vi-VN" sz="2400" i="1" dirty="0">
                <a:latin typeface="Calibri" panose="020F0502020204030204" pitchFamily="34" charset="0"/>
                <a:cs typeface="Calibri" panose="020F0502020204030204" pitchFamily="34" charset="0"/>
              </a:rPr>
              <a:t>Hình 1. Lưu trữ thông tin cá nhân, gia đình</a:t>
            </a:r>
            <a:endParaRPr lang="en-US" sz="2400" i="1" dirty="0">
              <a:latin typeface="Calibri" panose="020F0502020204030204" pitchFamily="34" charset="0"/>
              <a:cs typeface="Calibri" panose="020F0502020204030204" pitchFamily="34" charset="0"/>
            </a:endParaRPr>
          </a:p>
        </p:txBody>
      </p:sp>
      <p:pic>
        <p:nvPicPr>
          <p:cNvPr id="12" name="Picture 11"/>
          <p:cNvPicPr>
            <a:picLocks noChangeAspect="1"/>
          </p:cNvPicPr>
          <p:nvPr/>
        </p:nvPicPr>
        <p:blipFill>
          <a:blip r:embed="rId4"/>
          <a:stretch>
            <a:fillRect/>
          </a:stretch>
        </p:blipFill>
        <p:spPr>
          <a:xfrm>
            <a:off x="1407559" y="2721105"/>
            <a:ext cx="3203352" cy="3068758"/>
          </a:xfrm>
          <a:prstGeom prst="rect">
            <a:avLst/>
          </a:prstGeom>
        </p:spPr>
      </p:pic>
      <p:pic>
        <p:nvPicPr>
          <p:cNvPr id="20" name="Picture 19"/>
          <p:cNvPicPr>
            <a:picLocks noChangeAspect="1"/>
          </p:cNvPicPr>
          <p:nvPr/>
        </p:nvPicPr>
        <p:blipFill>
          <a:blip r:embed="rId5"/>
          <a:stretch>
            <a:fillRect/>
          </a:stretch>
        </p:blipFill>
        <p:spPr>
          <a:xfrm>
            <a:off x="6096000" y="2721104"/>
            <a:ext cx="3203643" cy="3005479"/>
          </a:xfrm>
          <a:prstGeom prst="rect">
            <a:avLst/>
          </a:prstGeom>
        </p:spPr>
      </p:pic>
    </p:spTree>
    <p:extLst>
      <p:ext uri="{BB962C8B-B14F-4D97-AF65-F5344CB8AC3E}">
        <p14:creationId xmlns:p14="http://schemas.microsoft.com/office/powerpoint/2010/main" val="204128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205" y="118115"/>
            <a:ext cx="3093396" cy="827452"/>
          </a:xfrm>
          <a:prstGeom prst="rect">
            <a:avLst/>
          </a:prstGeom>
        </p:spPr>
      </p:pic>
      <p:sp>
        <p:nvSpPr>
          <p:cNvPr id="9" name="Rectangle 8"/>
          <p:cNvSpPr/>
          <p:nvPr/>
        </p:nvSpPr>
        <p:spPr>
          <a:xfrm>
            <a:off x="1629643" y="1048680"/>
            <a:ext cx="9683625" cy="954107"/>
          </a:xfrm>
          <a:prstGeom prst="rect">
            <a:avLst/>
          </a:prstGeom>
        </p:spPr>
        <p:txBody>
          <a:bodyPr wrap="square">
            <a:spAutoFit/>
          </a:bodyPr>
          <a:lstStyle/>
          <a:p>
            <a:pPr algn="just"/>
            <a:r>
              <a:rPr lang="vi-VN" sz="2800" dirty="0">
                <a:latin typeface="Calibri" panose="020F0502020204030204" pitchFamily="34" charset="0"/>
                <a:cs typeface="Calibri" panose="020F0502020204030204" pitchFamily="34" charset="0"/>
              </a:rPr>
              <a:t>Quan sát Hình 2 và cho biết thông tin cá nhân, gia đình có thể được trao đổi nhờ máy tính bằng cách nào.</a:t>
            </a:r>
            <a:endParaRPr lang="en-US" sz="2800" b="1" dirty="0">
              <a:solidFill>
                <a:srgbClr val="00B050"/>
              </a:solidFill>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06B021DC-9F1D-44CB-88F1-AE73784EC53D}"/>
              </a:ext>
            </a:extLst>
          </p:cNvPr>
          <p:cNvPicPr>
            <a:picLocks noChangeAspect="1"/>
          </p:cNvPicPr>
          <p:nvPr/>
        </p:nvPicPr>
        <p:blipFill>
          <a:blip r:embed="rId3"/>
          <a:stretch>
            <a:fillRect/>
          </a:stretch>
        </p:blipFill>
        <p:spPr>
          <a:xfrm>
            <a:off x="816287" y="1048680"/>
            <a:ext cx="748616" cy="666576"/>
          </a:xfrm>
          <a:prstGeom prst="rect">
            <a:avLst/>
          </a:prstGeom>
        </p:spPr>
      </p:pic>
      <p:pic>
        <p:nvPicPr>
          <p:cNvPr id="8" name="Picture 7"/>
          <p:cNvPicPr>
            <a:picLocks noChangeAspect="1"/>
          </p:cNvPicPr>
          <p:nvPr/>
        </p:nvPicPr>
        <p:blipFill>
          <a:blip r:embed="rId4"/>
          <a:stretch>
            <a:fillRect/>
          </a:stretch>
        </p:blipFill>
        <p:spPr>
          <a:xfrm>
            <a:off x="816287" y="2002787"/>
            <a:ext cx="8026156" cy="2318160"/>
          </a:xfrm>
          <a:prstGeom prst="rect">
            <a:avLst/>
          </a:prstGeom>
        </p:spPr>
      </p:pic>
      <p:pic>
        <p:nvPicPr>
          <p:cNvPr id="15" name="Picture 14"/>
          <p:cNvPicPr>
            <a:picLocks noChangeAspect="1"/>
          </p:cNvPicPr>
          <p:nvPr/>
        </p:nvPicPr>
        <p:blipFill>
          <a:blip r:embed="rId5"/>
          <a:stretch>
            <a:fillRect/>
          </a:stretch>
        </p:blipFill>
        <p:spPr>
          <a:xfrm>
            <a:off x="3709672" y="4424060"/>
            <a:ext cx="8158072" cy="2337556"/>
          </a:xfrm>
          <a:prstGeom prst="rect">
            <a:avLst/>
          </a:prstGeom>
        </p:spPr>
      </p:pic>
      <p:sp>
        <p:nvSpPr>
          <p:cNvPr id="16" name="Rectangle 15"/>
          <p:cNvSpPr/>
          <p:nvPr/>
        </p:nvSpPr>
        <p:spPr>
          <a:xfrm>
            <a:off x="356572" y="4761841"/>
            <a:ext cx="3353100" cy="830997"/>
          </a:xfrm>
          <a:prstGeom prst="rect">
            <a:avLst/>
          </a:prstGeom>
        </p:spPr>
        <p:txBody>
          <a:bodyPr wrap="square">
            <a:spAutoFit/>
          </a:bodyPr>
          <a:lstStyle/>
          <a:p>
            <a:r>
              <a:rPr lang="en-US" sz="2400" i="1" dirty="0" err="1"/>
              <a:t>Hình</a:t>
            </a:r>
            <a:r>
              <a:rPr lang="en-US" sz="2400" i="1" dirty="0"/>
              <a:t> 2. </a:t>
            </a:r>
            <a:r>
              <a:rPr lang="en-US" sz="2400" i="1" dirty="0" err="1"/>
              <a:t>Trao</a:t>
            </a:r>
            <a:r>
              <a:rPr lang="en-US" sz="2400" i="1" dirty="0"/>
              <a:t> </a:t>
            </a:r>
            <a:r>
              <a:rPr lang="en-US" sz="2400" i="1" dirty="0" err="1"/>
              <a:t>đổi</a:t>
            </a:r>
            <a:r>
              <a:rPr lang="en-US" sz="2400" i="1" dirty="0"/>
              <a:t> </a:t>
            </a:r>
            <a:r>
              <a:rPr lang="en-US" sz="2400" i="1" dirty="0" err="1"/>
              <a:t>thông</a:t>
            </a:r>
            <a:r>
              <a:rPr lang="en-US" sz="2400" i="1" dirty="0"/>
              <a:t> tin </a:t>
            </a:r>
            <a:r>
              <a:rPr lang="en-US" sz="2400" i="1" dirty="0" err="1"/>
              <a:t>nhờ</a:t>
            </a:r>
            <a:r>
              <a:rPr lang="en-US" sz="2400" i="1" dirty="0"/>
              <a:t> </a:t>
            </a:r>
            <a:r>
              <a:rPr lang="en-US" sz="2400" i="1" dirty="0" err="1"/>
              <a:t>máy</a:t>
            </a:r>
            <a:r>
              <a:rPr lang="en-US" sz="2400" i="1" dirty="0"/>
              <a:t> </a:t>
            </a:r>
            <a:r>
              <a:rPr lang="en-US" sz="2400" i="1" dirty="0" err="1"/>
              <a:t>tính</a:t>
            </a:r>
            <a:endParaRPr lang="en-US" sz="2400" i="1" dirty="0"/>
          </a:p>
        </p:txBody>
      </p:sp>
      <p:pic>
        <p:nvPicPr>
          <p:cNvPr id="17" name="Picture 16"/>
          <p:cNvPicPr>
            <a:picLocks noChangeAspect="1"/>
          </p:cNvPicPr>
          <p:nvPr/>
        </p:nvPicPr>
        <p:blipFill>
          <a:blip r:embed="rId6"/>
          <a:stretch>
            <a:fillRect/>
          </a:stretch>
        </p:blipFill>
        <p:spPr>
          <a:xfrm>
            <a:off x="1108143" y="2583660"/>
            <a:ext cx="10287000" cy="2219325"/>
          </a:xfrm>
          <a:prstGeom prst="rect">
            <a:avLst/>
          </a:prstGeom>
        </p:spPr>
      </p:pic>
      <p:sp>
        <p:nvSpPr>
          <p:cNvPr id="18" name="Rectangle 17"/>
          <p:cNvSpPr/>
          <p:nvPr/>
        </p:nvSpPr>
        <p:spPr>
          <a:xfrm>
            <a:off x="3093396" y="94573"/>
            <a:ext cx="8552115" cy="954107"/>
          </a:xfrm>
          <a:prstGeom prst="rect">
            <a:avLst/>
          </a:prstGeom>
        </p:spPr>
        <p:txBody>
          <a:bodyPr wrap="square">
            <a:spAutoFit/>
          </a:bodyPr>
          <a:lstStyle/>
          <a:p>
            <a:pPr algn="just"/>
            <a:r>
              <a:rPr lang="vi-VN" sz="2800" b="1" dirty="0">
                <a:latin typeface="Calibri" panose="020F0502020204030204" pitchFamily="34" charset="0"/>
                <a:cs typeface="Calibri" panose="020F0502020204030204" pitchFamily="34" charset="0"/>
              </a:rPr>
              <a:t>1. Thông tin cá nhân, gia đình có thể được lưu trữ và trao đổi nhờ máy tính</a:t>
            </a:r>
            <a:endParaRPr lang="en-US" sz="2800" b="1" dirty="0">
              <a:solidFill>
                <a:srgbClr val="00B050"/>
              </a:solidFill>
              <a:latin typeface="Calibri" panose="020F0502020204030204" pitchFamily="34" charset="0"/>
              <a:cs typeface="Calibri" panose="020F0502020204030204" pitchFamily="34" charset="0"/>
            </a:endParaRPr>
          </a:p>
        </p:txBody>
      </p:sp>
      <p:sp>
        <p:nvSpPr>
          <p:cNvPr id="2" name="Rectangle 1"/>
          <p:cNvSpPr/>
          <p:nvPr/>
        </p:nvSpPr>
        <p:spPr>
          <a:xfrm>
            <a:off x="1629643" y="1070033"/>
            <a:ext cx="9041600" cy="954107"/>
          </a:xfrm>
          <a:prstGeom prst="rect">
            <a:avLst/>
          </a:prstGeom>
        </p:spPr>
        <p:txBody>
          <a:bodyPr wrap="square">
            <a:spAutoFit/>
          </a:bodyPr>
          <a:lstStyle/>
          <a:p>
            <a:r>
              <a:rPr lang="vi-VN" sz="2800" dirty="0">
                <a:latin typeface="Calibri" panose="020F0502020204030204" pitchFamily="34" charset="0"/>
                <a:cs typeface="Calibri" panose="020F0502020204030204" pitchFamily="34" charset="0"/>
              </a:rPr>
              <a:t>Kể thêm các thông tin cá nhân của em, gia đình em có thể được lưu trữ và trao đổi nhờ máy tính.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439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fade">
                                      <p:cBhvr>
                                        <p:cTn id="34" dur="1000"/>
                                        <p:tgtEl>
                                          <p:spTgt spid="16">
                                            <p:txEl>
                                              <p:pRg st="0" end="0"/>
                                            </p:txEl>
                                          </p:spTgt>
                                        </p:tgtEl>
                                      </p:cBhvr>
                                    </p:animEffect>
                                    <p:anim calcmode="lin" valueType="num">
                                      <p:cBhvr>
                                        <p:cTn id="35"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1000"/>
                                        <p:tgtEl>
                                          <p:spTgt spid="2"/>
                                        </p:tgtEl>
                                      </p:cBhvr>
                                    </p:animEffect>
                                    <p:anim calcmode="lin" valueType="num">
                                      <p:cBhvr>
                                        <p:cTn id="42" dur="1000" fill="hold"/>
                                        <p:tgtEl>
                                          <p:spTgt spid="2"/>
                                        </p:tgtEl>
                                        <p:attrNameLst>
                                          <p:attrName>ppt_x</p:attrName>
                                        </p:attrNameLst>
                                      </p:cBhvr>
                                      <p:tavLst>
                                        <p:tav tm="0">
                                          <p:val>
                                            <p:strVal val="#ppt_x"/>
                                          </p:val>
                                        </p:tav>
                                        <p:tav tm="100000">
                                          <p:val>
                                            <p:strVal val="#ppt_x"/>
                                          </p:val>
                                        </p:tav>
                                      </p:tavLst>
                                    </p:anim>
                                    <p:anim calcmode="lin" valueType="num">
                                      <p:cBhvr>
                                        <p:cTn id="43" dur="1000" fill="hold"/>
                                        <p:tgtEl>
                                          <p:spTgt spid="2"/>
                                        </p:tgtEl>
                                        <p:attrNameLst>
                                          <p:attrName>ppt_y</p:attrName>
                                        </p:attrNameLst>
                                      </p:cBhvr>
                                      <p:tavLst>
                                        <p:tav tm="0">
                                          <p:val>
                                            <p:strVal val="#ppt_y+.1"/>
                                          </p:val>
                                        </p:tav>
                                        <p:tav tm="100000">
                                          <p:val>
                                            <p:strVal val="#ppt_y"/>
                                          </p:val>
                                        </p:tav>
                                      </p:tavLst>
                                    </p:anim>
                                  </p:childTnLst>
                                </p:cTn>
                              </p:par>
                              <p:par>
                                <p:cTn id="44" presetID="1" presetClass="exit" presetSubtype="0" fill="hold" nodeType="withEffect">
                                  <p:stCondLst>
                                    <p:cond delay="0"/>
                                  </p:stCondLst>
                                  <p:childTnLst>
                                    <p:set>
                                      <p:cBhvr>
                                        <p:cTn id="45" dur="1" fill="hold">
                                          <p:stCondLst>
                                            <p:cond delay="0"/>
                                          </p:stCondLst>
                                        </p:cTn>
                                        <p:tgtEl>
                                          <p:spTgt spid="15"/>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16">
                                            <p:txEl>
                                              <p:pRg st="0" end="0"/>
                                            </p:txEl>
                                          </p:spTgt>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8"/>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6" grpId="0" build="allAtOnce"/>
      <p:bldP spid="18"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6B021DC-9F1D-44CB-88F1-AE73784EC53D}"/>
              </a:ext>
            </a:extLst>
          </p:cNvPr>
          <p:cNvPicPr>
            <a:picLocks noChangeAspect="1"/>
          </p:cNvPicPr>
          <p:nvPr/>
        </p:nvPicPr>
        <p:blipFill>
          <a:blip r:embed="rId2"/>
          <a:stretch>
            <a:fillRect/>
          </a:stretch>
        </p:blipFill>
        <p:spPr>
          <a:xfrm>
            <a:off x="413556" y="1316107"/>
            <a:ext cx="748616" cy="666576"/>
          </a:xfrm>
          <a:prstGeom prst="rect">
            <a:avLst/>
          </a:prstGeom>
        </p:spPr>
      </p:pic>
      <p:sp>
        <p:nvSpPr>
          <p:cNvPr id="2" name="Rectangle 1"/>
          <p:cNvSpPr/>
          <p:nvPr/>
        </p:nvSpPr>
        <p:spPr>
          <a:xfrm>
            <a:off x="1288631" y="1322871"/>
            <a:ext cx="10413744" cy="954107"/>
          </a:xfrm>
          <a:prstGeom prst="rect">
            <a:avLst/>
          </a:prstGeom>
        </p:spPr>
        <p:txBody>
          <a:bodyPr wrap="square">
            <a:spAutoFit/>
          </a:bodyPr>
          <a:lstStyle/>
          <a:p>
            <a:r>
              <a:rPr lang="en-US" sz="2800" dirty="0" err="1"/>
              <a:t>Quan</a:t>
            </a:r>
            <a:r>
              <a:rPr lang="en-US" sz="2800" dirty="0"/>
              <a:t> </a:t>
            </a:r>
            <a:r>
              <a:rPr lang="en-US" sz="2800" dirty="0" err="1"/>
              <a:t>sát</a:t>
            </a:r>
            <a:r>
              <a:rPr lang="en-US" sz="2800" dirty="0"/>
              <a:t> </a:t>
            </a:r>
            <a:r>
              <a:rPr lang="en-US" sz="2800" dirty="0" err="1"/>
              <a:t>Hình</a:t>
            </a:r>
            <a:r>
              <a:rPr lang="en-US" sz="2800" dirty="0"/>
              <a:t> 3 </a:t>
            </a:r>
            <a:r>
              <a:rPr lang="en-US" sz="2800" dirty="0" err="1"/>
              <a:t>và</a:t>
            </a:r>
            <a:r>
              <a:rPr lang="en-US" sz="2800" dirty="0"/>
              <a:t> </a:t>
            </a:r>
            <a:r>
              <a:rPr lang="en-US" sz="2800" dirty="0" err="1"/>
              <a:t>cho</a:t>
            </a:r>
            <a:r>
              <a:rPr lang="en-US" sz="2800" dirty="0"/>
              <a:t> </a:t>
            </a:r>
            <a:r>
              <a:rPr lang="en-US" sz="2800" dirty="0" err="1"/>
              <a:t>biết</a:t>
            </a:r>
            <a:r>
              <a:rPr lang="en-US" sz="2800" dirty="0"/>
              <a:t> </a:t>
            </a:r>
            <a:r>
              <a:rPr lang="en-US" sz="2800" dirty="0" err="1"/>
              <a:t>kẻ</a:t>
            </a:r>
            <a:r>
              <a:rPr lang="en-US" sz="2800" dirty="0"/>
              <a:t> </a:t>
            </a:r>
            <a:r>
              <a:rPr lang="en-US" sz="2800" dirty="0" err="1"/>
              <a:t>xấu</a:t>
            </a:r>
            <a:r>
              <a:rPr lang="en-US" sz="2800" dirty="0"/>
              <a:t> </a:t>
            </a:r>
            <a:r>
              <a:rPr lang="en-US" sz="2800" dirty="0" err="1"/>
              <a:t>có</a:t>
            </a:r>
            <a:r>
              <a:rPr lang="en-US" sz="2800" dirty="0"/>
              <a:t> </a:t>
            </a:r>
            <a:r>
              <a:rPr lang="en-US" sz="2800" dirty="0" err="1"/>
              <a:t>thể</a:t>
            </a:r>
            <a:r>
              <a:rPr lang="en-US" sz="2800" dirty="0"/>
              <a:t> làm </a:t>
            </a:r>
            <a:r>
              <a:rPr lang="en-US" sz="2800" dirty="0" err="1"/>
              <a:t>gì</a:t>
            </a:r>
            <a:r>
              <a:rPr lang="en-US" sz="2800" dirty="0"/>
              <a:t> </a:t>
            </a:r>
            <a:r>
              <a:rPr lang="en-US" sz="2800" dirty="0" err="1"/>
              <a:t>khi</a:t>
            </a:r>
            <a:r>
              <a:rPr lang="en-US" sz="2800" dirty="0"/>
              <a:t> </a:t>
            </a:r>
            <a:r>
              <a:rPr lang="en-US" sz="2800" dirty="0" err="1"/>
              <a:t>biết</a:t>
            </a:r>
            <a:r>
              <a:rPr lang="en-US" sz="2800" dirty="0"/>
              <a:t> </a:t>
            </a:r>
            <a:r>
              <a:rPr lang="en-US" sz="2800" dirty="0" err="1"/>
              <a:t>gia</a:t>
            </a:r>
            <a:r>
              <a:rPr lang="en-US" sz="2800" dirty="0"/>
              <a:t> </a:t>
            </a:r>
            <a:r>
              <a:rPr lang="en-US" sz="2800" dirty="0" err="1"/>
              <a:t>đình</a:t>
            </a:r>
            <a:r>
              <a:rPr lang="en-US" sz="2800" dirty="0"/>
              <a:t> </a:t>
            </a:r>
            <a:r>
              <a:rPr lang="en-US" sz="2800" dirty="0" err="1"/>
              <a:t>em</a:t>
            </a:r>
            <a:r>
              <a:rPr lang="en-US" sz="2800" dirty="0"/>
              <a:t> </a:t>
            </a:r>
            <a:r>
              <a:rPr lang="en-US" sz="2800" dirty="0" err="1"/>
              <a:t>đang</a:t>
            </a:r>
            <a:r>
              <a:rPr lang="en-US" sz="2800" dirty="0"/>
              <a:t> </a:t>
            </a:r>
            <a:r>
              <a:rPr lang="en-US" sz="2800" dirty="0" err="1"/>
              <a:t>đi</a:t>
            </a:r>
            <a:r>
              <a:rPr lang="en-US" sz="2800" dirty="0"/>
              <a:t> du </a:t>
            </a:r>
            <a:r>
              <a:rPr lang="en-US" sz="2800" dirty="0" err="1"/>
              <a:t>lịch</a:t>
            </a:r>
            <a:r>
              <a:rPr lang="en-US" sz="2800" dirty="0"/>
              <a:t>.</a:t>
            </a:r>
            <a:endParaRPr lang="en-US" sz="2800" b="1" dirty="0">
              <a:latin typeface="Calibri" panose="020F0502020204030204" pitchFamily="34" charset="0"/>
              <a:cs typeface="Calibri" panose="020F0502020204030204" pitchFamily="34" charset="0"/>
            </a:endParaRPr>
          </a:p>
        </p:txBody>
      </p:sp>
      <p:pic>
        <p:nvPicPr>
          <p:cNvPr id="17" name="Picture 16"/>
          <p:cNvPicPr>
            <a:picLocks noChangeAspect="1"/>
          </p:cNvPicPr>
          <p:nvPr/>
        </p:nvPicPr>
        <p:blipFill>
          <a:blip r:embed="rId3"/>
          <a:stretch>
            <a:fillRect/>
          </a:stretch>
        </p:blipFill>
        <p:spPr>
          <a:xfrm>
            <a:off x="0" y="65026"/>
            <a:ext cx="3095625" cy="857250"/>
          </a:xfrm>
          <a:prstGeom prst="rect">
            <a:avLst/>
          </a:prstGeom>
        </p:spPr>
      </p:pic>
      <p:sp>
        <p:nvSpPr>
          <p:cNvPr id="13" name="Rectangle 12"/>
          <p:cNvSpPr/>
          <p:nvPr/>
        </p:nvSpPr>
        <p:spPr>
          <a:xfrm>
            <a:off x="3024998" y="242029"/>
            <a:ext cx="8552115" cy="584775"/>
          </a:xfrm>
          <a:prstGeom prst="rect">
            <a:avLst/>
          </a:prstGeom>
        </p:spPr>
        <p:txBody>
          <a:bodyPr wrap="square">
            <a:spAutoFit/>
          </a:bodyPr>
          <a:lstStyle/>
          <a:p>
            <a:pPr algn="just"/>
            <a:r>
              <a:rPr lang="en-US" sz="3200" b="1" dirty="0"/>
              <a:t>2. </a:t>
            </a:r>
            <a:r>
              <a:rPr lang="en-US" sz="3200" b="1" dirty="0" err="1"/>
              <a:t>Bảo</a:t>
            </a:r>
            <a:r>
              <a:rPr lang="en-US" sz="3200" b="1" dirty="0"/>
              <a:t> </a:t>
            </a:r>
            <a:r>
              <a:rPr lang="en-US" sz="3200" b="1" dirty="0" err="1"/>
              <a:t>vệ</a:t>
            </a:r>
            <a:r>
              <a:rPr lang="en-US" sz="3200" b="1" dirty="0"/>
              <a:t> </a:t>
            </a:r>
            <a:r>
              <a:rPr lang="en-US" sz="3200" b="1" dirty="0" err="1"/>
              <a:t>thông</a:t>
            </a:r>
            <a:r>
              <a:rPr lang="en-US" sz="3200" b="1" dirty="0"/>
              <a:t> tin </a:t>
            </a:r>
            <a:r>
              <a:rPr lang="en-US" sz="3200" b="1" dirty="0" err="1"/>
              <a:t>cá</a:t>
            </a:r>
            <a:r>
              <a:rPr lang="en-US" sz="3200" b="1" dirty="0"/>
              <a:t> </a:t>
            </a:r>
            <a:r>
              <a:rPr lang="en-US" sz="3200" b="1" dirty="0" err="1"/>
              <a:t>nhân</a:t>
            </a:r>
            <a:r>
              <a:rPr lang="en-US" sz="3200" b="1" dirty="0"/>
              <a:t>, </a:t>
            </a:r>
            <a:r>
              <a:rPr lang="en-US" sz="3200" b="1" dirty="0" err="1"/>
              <a:t>gia</a:t>
            </a:r>
            <a:r>
              <a:rPr lang="en-US" sz="3200" b="1" dirty="0"/>
              <a:t> </a:t>
            </a:r>
            <a:r>
              <a:rPr lang="en-US" sz="3200" b="1" dirty="0" err="1"/>
              <a:t>đình</a:t>
            </a:r>
            <a:r>
              <a:rPr lang="en-US" sz="3200" b="1" dirty="0"/>
              <a:t> </a:t>
            </a:r>
            <a:endParaRPr lang="en-US" sz="3200" b="1" dirty="0">
              <a:solidFill>
                <a:srgbClr val="00B050"/>
              </a:solidFill>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4"/>
          <a:stretch>
            <a:fillRect/>
          </a:stretch>
        </p:blipFill>
        <p:spPr>
          <a:xfrm>
            <a:off x="265890" y="2447972"/>
            <a:ext cx="5181600" cy="3600450"/>
          </a:xfrm>
          <a:prstGeom prst="rect">
            <a:avLst/>
          </a:prstGeom>
        </p:spPr>
      </p:pic>
      <p:pic>
        <p:nvPicPr>
          <p:cNvPr id="11" name="Picture 10"/>
          <p:cNvPicPr>
            <a:picLocks noChangeAspect="1"/>
          </p:cNvPicPr>
          <p:nvPr/>
        </p:nvPicPr>
        <p:blipFill>
          <a:blip r:embed="rId5"/>
          <a:stretch>
            <a:fillRect/>
          </a:stretch>
        </p:blipFill>
        <p:spPr>
          <a:xfrm>
            <a:off x="5704764" y="2276978"/>
            <a:ext cx="5743575" cy="3609975"/>
          </a:xfrm>
          <a:prstGeom prst="rect">
            <a:avLst/>
          </a:prstGeom>
        </p:spPr>
      </p:pic>
      <p:sp>
        <p:nvSpPr>
          <p:cNvPr id="14" name="Rectangle 13"/>
          <p:cNvSpPr/>
          <p:nvPr/>
        </p:nvSpPr>
        <p:spPr>
          <a:xfrm>
            <a:off x="5287603" y="6144379"/>
            <a:ext cx="995785" cy="461665"/>
          </a:xfrm>
          <a:prstGeom prst="rect">
            <a:avLst/>
          </a:prstGeom>
        </p:spPr>
        <p:txBody>
          <a:bodyPr wrap="none">
            <a:spAutoFit/>
          </a:bodyPr>
          <a:lstStyle/>
          <a:p>
            <a:r>
              <a:rPr lang="en-US" sz="2400" i="1" dirty="0" err="1"/>
              <a:t>Hình</a:t>
            </a:r>
            <a:r>
              <a:rPr lang="en-US" sz="2400" i="1" dirty="0"/>
              <a:t> 3</a:t>
            </a:r>
          </a:p>
        </p:txBody>
      </p:sp>
    </p:spTree>
    <p:extLst>
      <p:ext uri="{BB962C8B-B14F-4D97-AF65-F5344CB8AC3E}">
        <p14:creationId xmlns:p14="http://schemas.microsoft.com/office/powerpoint/2010/main" val="130811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0" y="65026"/>
            <a:ext cx="3095625" cy="857250"/>
          </a:xfrm>
          <a:prstGeom prst="rect">
            <a:avLst/>
          </a:prstGeom>
        </p:spPr>
      </p:pic>
      <p:sp>
        <p:nvSpPr>
          <p:cNvPr id="13" name="Rectangle 12"/>
          <p:cNvSpPr/>
          <p:nvPr/>
        </p:nvSpPr>
        <p:spPr>
          <a:xfrm>
            <a:off x="3095625" y="266464"/>
            <a:ext cx="8552115" cy="584775"/>
          </a:xfrm>
          <a:prstGeom prst="rect">
            <a:avLst/>
          </a:prstGeom>
        </p:spPr>
        <p:txBody>
          <a:bodyPr wrap="square">
            <a:spAutoFit/>
          </a:bodyPr>
          <a:lstStyle/>
          <a:p>
            <a:pPr algn="just"/>
            <a:r>
              <a:rPr lang="en-US" sz="3200" b="1" dirty="0"/>
              <a:t>2. </a:t>
            </a:r>
            <a:r>
              <a:rPr lang="en-US" sz="3200" b="1" dirty="0" err="1"/>
              <a:t>Bảo</a:t>
            </a:r>
            <a:r>
              <a:rPr lang="en-US" sz="3200" b="1" dirty="0"/>
              <a:t> </a:t>
            </a:r>
            <a:r>
              <a:rPr lang="en-US" sz="3200" b="1" dirty="0" err="1"/>
              <a:t>vệ</a:t>
            </a:r>
            <a:r>
              <a:rPr lang="en-US" sz="3200" b="1" dirty="0"/>
              <a:t> </a:t>
            </a:r>
            <a:r>
              <a:rPr lang="en-US" sz="3200" b="1" dirty="0" err="1"/>
              <a:t>thông</a:t>
            </a:r>
            <a:r>
              <a:rPr lang="en-US" sz="3200" b="1" dirty="0"/>
              <a:t> tin </a:t>
            </a:r>
            <a:r>
              <a:rPr lang="en-US" sz="3200" b="1" dirty="0" err="1"/>
              <a:t>cá</a:t>
            </a:r>
            <a:r>
              <a:rPr lang="en-US" sz="3200" b="1" dirty="0"/>
              <a:t> </a:t>
            </a:r>
            <a:r>
              <a:rPr lang="en-US" sz="3200" b="1" dirty="0" err="1"/>
              <a:t>nhân</a:t>
            </a:r>
            <a:r>
              <a:rPr lang="en-US" sz="3200" b="1" dirty="0"/>
              <a:t>, </a:t>
            </a:r>
            <a:r>
              <a:rPr lang="en-US" sz="3200" b="1" dirty="0" err="1"/>
              <a:t>gia</a:t>
            </a:r>
            <a:r>
              <a:rPr lang="en-US" sz="3200" b="1" dirty="0"/>
              <a:t> </a:t>
            </a:r>
            <a:r>
              <a:rPr lang="en-US" sz="3200" b="1" dirty="0" err="1"/>
              <a:t>đình</a:t>
            </a:r>
            <a:r>
              <a:rPr lang="en-US" sz="3200" b="1" dirty="0"/>
              <a:t> </a:t>
            </a:r>
            <a:endParaRPr lang="en-US" sz="3200" b="1" dirty="0">
              <a:solidFill>
                <a:srgbClr val="00B050"/>
              </a:solidFill>
              <a:latin typeface="Calibri" panose="020F0502020204030204" pitchFamily="34" charset="0"/>
              <a:cs typeface="Calibri" panose="020F0502020204030204" pitchFamily="34" charset="0"/>
            </a:endParaRPr>
          </a:p>
        </p:txBody>
      </p:sp>
      <p:sp>
        <p:nvSpPr>
          <p:cNvPr id="14" name="Rectangle 13"/>
          <p:cNvSpPr/>
          <p:nvPr/>
        </p:nvSpPr>
        <p:spPr>
          <a:xfrm>
            <a:off x="410780" y="1407691"/>
            <a:ext cx="6087298" cy="1877437"/>
          </a:xfrm>
          <a:prstGeom prst="rect">
            <a:avLst/>
          </a:prstGeom>
        </p:spPr>
        <p:txBody>
          <a:bodyPr wrap="square">
            <a:spAutoFit/>
          </a:bodyPr>
          <a:lstStyle/>
          <a:p>
            <a:pPr algn="just"/>
            <a:r>
              <a:rPr lang="en-US" sz="3200" dirty="0">
                <a:latin typeface="+mj-lt"/>
              </a:rPr>
              <a:t>	</a:t>
            </a:r>
            <a:r>
              <a:rPr lang="en-US" sz="2800" dirty="0" err="1">
                <a:cs typeface="Calibri" panose="020F0502020204030204" pitchFamily="34" charset="0"/>
              </a:rPr>
              <a:t>Không</a:t>
            </a:r>
            <a:r>
              <a:rPr lang="en-US" sz="2800" dirty="0">
                <a:cs typeface="Calibri" panose="020F0502020204030204" pitchFamily="34" charset="0"/>
              </a:rPr>
              <a:t> </a:t>
            </a:r>
            <a:r>
              <a:rPr lang="vi-VN" sz="2800" dirty="0">
                <a:latin typeface="Calibri "/>
                <a:cs typeface="Calibri" panose="020F0502020204030204" pitchFamily="34" charset="0"/>
              </a:rPr>
              <a:t>lấy họ và tên, ngày sinh của bản thân, địa chỉ nhà để đặt mật khẩu cho hộp thư điện tử, tài khoản mạng xã hội, điện thoại, máy tính.</a:t>
            </a:r>
            <a:r>
              <a:rPr lang="vi-VN" sz="2800" dirty="0">
                <a:latin typeface="+mj-lt"/>
              </a:rPr>
              <a:t> </a:t>
            </a:r>
            <a:endParaRPr lang="en-US" sz="2800" i="1" dirty="0">
              <a:latin typeface="+mj-lt"/>
            </a:endParaRPr>
          </a:p>
        </p:txBody>
      </p:sp>
      <p:pic>
        <p:nvPicPr>
          <p:cNvPr id="3" name="Picture 2"/>
          <p:cNvPicPr>
            <a:picLocks noChangeAspect="1"/>
          </p:cNvPicPr>
          <p:nvPr/>
        </p:nvPicPr>
        <p:blipFill>
          <a:blip r:embed="rId3"/>
          <a:stretch>
            <a:fillRect/>
          </a:stretch>
        </p:blipFill>
        <p:spPr>
          <a:xfrm>
            <a:off x="566757" y="1416009"/>
            <a:ext cx="819150" cy="533400"/>
          </a:xfrm>
          <a:prstGeom prst="rect">
            <a:avLst/>
          </a:prstGeom>
        </p:spPr>
      </p:pic>
      <p:sp>
        <p:nvSpPr>
          <p:cNvPr id="4" name="Rectangle 3"/>
          <p:cNvSpPr/>
          <p:nvPr/>
        </p:nvSpPr>
        <p:spPr>
          <a:xfrm>
            <a:off x="473232" y="3413107"/>
            <a:ext cx="6087298" cy="2677656"/>
          </a:xfrm>
          <a:prstGeom prst="rect">
            <a:avLst/>
          </a:prstGeom>
        </p:spPr>
        <p:txBody>
          <a:bodyPr wrap="square">
            <a:spAutoFit/>
          </a:bodyPr>
          <a:lstStyle/>
          <a:p>
            <a:pPr algn="just"/>
            <a:r>
              <a:rPr lang="vi-VN" sz="2800" dirty="0">
                <a:latin typeface="Calibri" panose="020F0502020204030204" pitchFamily="34" charset="0"/>
                <a:cs typeface="Calibri" panose="020F0502020204030204" pitchFamily="34" charset="0"/>
              </a:rPr>
              <a:t>Lợi dụng điều này, kẻ xấu có thể đoán được mật khẩu và truy cập, sử dụng tài khoản, thiết bị cá nhân của người dùng để làm những việc xấu (lấy cắp thông tin, mạo danh để nói xấu, hăm doạ người khác, phát tán thư rác, …).</a:t>
            </a:r>
            <a:endParaRPr lang="en-US" sz="2800" i="1"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4"/>
          <a:stretch>
            <a:fillRect/>
          </a:stretch>
        </p:blipFill>
        <p:spPr>
          <a:xfrm>
            <a:off x="7082750" y="1416009"/>
            <a:ext cx="4762900" cy="3822651"/>
          </a:xfrm>
          <a:prstGeom prst="rect">
            <a:avLst/>
          </a:prstGeom>
        </p:spPr>
      </p:pic>
      <p:sp>
        <p:nvSpPr>
          <p:cNvPr id="6" name="Rectangle 5"/>
          <p:cNvSpPr/>
          <p:nvPr/>
        </p:nvSpPr>
        <p:spPr>
          <a:xfrm>
            <a:off x="6891776" y="5430415"/>
            <a:ext cx="5300490" cy="461665"/>
          </a:xfrm>
          <a:prstGeom prst="rect">
            <a:avLst/>
          </a:prstGeom>
        </p:spPr>
        <p:txBody>
          <a:bodyPr wrap="none">
            <a:spAutoFit/>
          </a:bodyPr>
          <a:lstStyle/>
          <a:p>
            <a:r>
              <a:rPr lang="en-US" sz="2400" i="1" dirty="0" err="1"/>
              <a:t>Hình</a:t>
            </a:r>
            <a:r>
              <a:rPr lang="en-US" sz="2400" i="1" dirty="0"/>
              <a:t> 4. </a:t>
            </a:r>
            <a:r>
              <a:rPr lang="en-US" sz="2400" i="1" dirty="0" err="1"/>
              <a:t>Không</a:t>
            </a:r>
            <a:r>
              <a:rPr lang="en-US" sz="2400" i="1" dirty="0"/>
              <a:t> </a:t>
            </a:r>
            <a:r>
              <a:rPr lang="en-US" sz="2400" i="1" dirty="0" err="1"/>
              <a:t>nên</a:t>
            </a:r>
            <a:r>
              <a:rPr lang="en-US" sz="2400" i="1" dirty="0"/>
              <a:t> </a:t>
            </a:r>
            <a:r>
              <a:rPr lang="en-US" sz="2400" i="1" dirty="0" err="1"/>
              <a:t>đặt</a:t>
            </a:r>
            <a:r>
              <a:rPr lang="en-US" sz="2400" i="1" dirty="0"/>
              <a:t> </a:t>
            </a:r>
            <a:r>
              <a:rPr lang="en-US" sz="2400" i="1" dirty="0" err="1"/>
              <a:t>mật</a:t>
            </a:r>
            <a:r>
              <a:rPr lang="en-US" sz="2400" i="1" dirty="0"/>
              <a:t> </a:t>
            </a:r>
            <a:r>
              <a:rPr lang="en-US" sz="2400" i="1" dirty="0" err="1"/>
              <a:t>khẩu</a:t>
            </a:r>
            <a:r>
              <a:rPr lang="en-US" sz="2400" i="1" dirty="0"/>
              <a:t> </a:t>
            </a:r>
            <a:r>
              <a:rPr lang="en-US" sz="2400" i="1" dirty="0" err="1"/>
              <a:t>dễ</a:t>
            </a:r>
            <a:r>
              <a:rPr lang="en-US" sz="2400" i="1" dirty="0"/>
              <a:t> đoán</a:t>
            </a:r>
          </a:p>
        </p:txBody>
      </p:sp>
      <p:sp>
        <p:nvSpPr>
          <p:cNvPr id="15" name="Rectangle 14"/>
          <p:cNvSpPr/>
          <p:nvPr/>
        </p:nvSpPr>
        <p:spPr>
          <a:xfrm>
            <a:off x="410780" y="1462697"/>
            <a:ext cx="6087298" cy="2246769"/>
          </a:xfrm>
          <a:prstGeom prst="rect">
            <a:avLst/>
          </a:prstGeom>
        </p:spPr>
        <p:txBody>
          <a:bodyPr wrap="square">
            <a:spAutoFit/>
          </a:bodyPr>
          <a:lstStyle/>
          <a:p>
            <a:pPr algn="just"/>
            <a:r>
              <a:rPr lang="en-US" sz="2800" dirty="0">
                <a:latin typeface="+mj-lt"/>
              </a:rPr>
              <a:t>	</a:t>
            </a:r>
            <a:r>
              <a:rPr lang="vi-VN" sz="2800" dirty="0"/>
              <a:t>Không cung cấp thông tin của em, gia đình em cho người lạ. Kẻ xấu có thể sử dụng để làm ảnh hưởng đến an toàn của em và gia đình.</a:t>
            </a:r>
            <a:r>
              <a:rPr lang="vi-VN" sz="2800" dirty="0">
                <a:latin typeface="+mj-lt"/>
              </a:rPr>
              <a:t> </a:t>
            </a:r>
            <a:endParaRPr lang="en-US" sz="2800" i="1" dirty="0">
              <a:latin typeface="+mj-lt"/>
            </a:endParaRPr>
          </a:p>
        </p:txBody>
      </p:sp>
      <p:pic>
        <p:nvPicPr>
          <p:cNvPr id="18" name="Picture 17"/>
          <p:cNvPicPr>
            <a:picLocks noChangeAspect="1"/>
          </p:cNvPicPr>
          <p:nvPr/>
        </p:nvPicPr>
        <p:blipFill>
          <a:blip r:embed="rId5"/>
          <a:stretch>
            <a:fillRect/>
          </a:stretch>
        </p:blipFill>
        <p:spPr>
          <a:xfrm>
            <a:off x="6891776" y="1397963"/>
            <a:ext cx="4935298" cy="4472139"/>
          </a:xfrm>
          <a:prstGeom prst="rect">
            <a:avLst/>
          </a:prstGeom>
        </p:spPr>
      </p:pic>
      <p:sp>
        <p:nvSpPr>
          <p:cNvPr id="19" name="Rectangle 18"/>
          <p:cNvSpPr/>
          <p:nvPr/>
        </p:nvSpPr>
        <p:spPr>
          <a:xfrm>
            <a:off x="420068" y="1472385"/>
            <a:ext cx="6087298" cy="2246769"/>
          </a:xfrm>
          <a:prstGeom prst="rect">
            <a:avLst/>
          </a:prstGeom>
        </p:spPr>
        <p:txBody>
          <a:bodyPr wrap="square">
            <a:spAutoFit/>
          </a:bodyPr>
          <a:lstStyle/>
          <a:p>
            <a:pPr algn="just"/>
            <a:r>
              <a:rPr lang="en-US" sz="2800" dirty="0">
                <a:latin typeface="+mj-lt"/>
              </a:rPr>
              <a:t>	</a:t>
            </a:r>
            <a:r>
              <a:rPr lang="vi-VN" sz="2800" dirty="0"/>
              <a:t>Không nháy chuột vào liên kết web (link) do người lạ gửi. Kẻ xấu có thể tạo những trang web giả mạo, khai thác thông tin cá nhân để lừa đảo, gây hại cho em và gia đình. </a:t>
            </a:r>
            <a:r>
              <a:rPr lang="vi-VN" sz="2800" dirty="0">
                <a:latin typeface="+mj-lt"/>
              </a:rPr>
              <a:t> </a:t>
            </a:r>
            <a:endParaRPr lang="en-US" sz="2800" i="1" dirty="0">
              <a:latin typeface="+mj-lt"/>
            </a:endParaRPr>
          </a:p>
        </p:txBody>
      </p:sp>
      <p:pic>
        <p:nvPicPr>
          <p:cNvPr id="20" name="Picture 19"/>
          <p:cNvPicPr>
            <a:picLocks noChangeAspect="1"/>
          </p:cNvPicPr>
          <p:nvPr/>
        </p:nvPicPr>
        <p:blipFill>
          <a:blip r:embed="rId6"/>
          <a:stretch>
            <a:fillRect/>
          </a:stretch>
        </p:blipFill>
        <p:spPr>
          <a:xfrm>
            <a:off x="6945144" y="1325495"/>
            <a:ext cx="4932329" cy="4123884"/>
          </a:xfrm>
          <a:prstGeom prst="rect">
            <a:avLst/>
          </a:prstGeom>
        </p:spPr>
      </p:pic>
    </p:spTree>
    <p:extLst>
      <p:ext uri="{BB962C8B-B14F-4D97-AF65-F5344CB8AC3E}">
        <p14:creationId xmlns:p14="http://schemas.microsoft.com/office/powerpoint/2010/main" val="295635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6"/>
                                        </p:tgtEl>
                                        <p:attrNameLst>
                                          <p:attrName>style.visibility</p:attrName>
                                        </p:attrNameLst>
                                      </p:cBhvr>
                                      <p:to>
                                        <p:strVal val="hidden"/>
                                      </p:to>
                                    </p:set>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6" presetClass="entr" presetSubtype="16"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2" nodeType="click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8"/>
                                        </p:tgtEl>
                                        <p:attrNameLst>
                                          <p:attrName>style.visibility</p:attrName>
                                        </p:attrNameLst>
                                      </p:cBhvr>
                                      <p:to>
                                        <p:strVal val="hidden"/>
                                      </p:to>
                                    </p:set>
                                  </p:childTnLst>
                                </p:cTn>
                              </p:par>
                              <p:par>
                                <p:cTn id="49" presetID="42"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par>
                                <p:cTn id="54" presetID="6" presetClass="entr" presetSubtype="16"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circle(in)">
                                      <p:cBhvr>
                                        <p:cTn id="56" dur="2000"/>
                                        <p:tgtEl>
                                          <p:spTgt spid="20"/>
                                        </p:tgtEl>
                                      </p:cBhvr>
                                    </p:animEffect>
                                  </p:childTnLst>
                                </p:cTn>
                              </p:par>
                              <p:par>
                                <p:cTn id="57" presetID="1" presetClass="exit" presetSubtype="0" fill="hold" grpId="1" nodeType="withEffect">
                                  <p:stCondLst>
                                    <p:cond delay="0"/>
                                  </p:stCondLst>
                                  <p:childTnLst>
                                    <p:set>
                                      <p:cBhvr>
                                        <p:cTn id="5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4" grpId="2"/>
      <p:bldP spid="4" grpId="0"/>
      <p:bldP spid="4" grpId="1"/>
      <p:bldP spid="6" grpId="0"/>
      <p:bldP spid="6" grpId="1"/>
      <p:bldP spid="15" grpId="0"/>
      <p:bldP spid="15" grpId="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07004" y="167347"/>
            <a:ext cx="3095625" cy="857250"/>
          </a:xfrm>
          <a:prstGeom prst="rect">
            <a:avLst/>
          </a:prstGeom>
        </p:spPr>
      </p:pic>
      <p:sp>
        <p:nvSpPr>
          <p:cNvPr id="13" name="Rectangle 12"/>
          <p:cNvSpPr/>
          <p:nvPr/>
        </p:nvSpPr>
        <p:spPr>
          <a:xfrm>
            <a:off x="3044454" y="349981"/>
            <a:ext cx="8552115" cy="584775"/>
          </a:xfrm>
          <a:prstGeom prst="rect">
            <a:avLst/>
          </a:prstGeom>
        </p:spPr>
        <p:txBody>
          <a:bodyPr wrap="square">
            <a:spAutoFit/>
          </a:bodyPr>
          <a:lstStyle/>
          <a:p>
            <a:pPr algn="just"/>
            <a:r>
              <a:rPr lang="en-US" sz="3200" b="1" dirty="0"/>
              <a:t>2. </a:t>
            </a:r>
            <a:r>
              <a:rPr lang="en-US" sz="3200" b="1" dirty="0" err="1"/>
              <a:t>Bảo</a:t>
            </a:r>
            <a:r>
              <a:rPr lang="en-US" sz="3200" b="1" dirty="0"/>
              <a:t> </a:t>
            </a:r>
            <a:r>
              <a:rPr lang="en-US" sz="3200" b="1" dirty="0" err="1"/>
              <a:t>vệ</a:t>
            </a:r>
            <a:r>
              <a:rPr lang="en-US" sz="3200" b="1" dirty="0"/>
              <a:t> </a:t>
            </a:r>
            <a:r>
              <a:rPr lang="en-US" sz="3200" b="1" dirty="0" err="1"/>
              <a:t>thông</a:t>
            </a:r>
            <a:r>
              <a:rPr lang="en-US" sz="3200" b="1" dirty="0"/>
              <a:t> tin </a:t>
            </a:r>
            <a:r>
              <a:rPr lang="en-US" sz="3200" b="1" dirty="0" err="1"/>
              <a:t>cá</a:t>
            </a:r>
            <a:r>
              <a:rPr lang="en-US" sz="3200" b="1" dirty="0"/>
              <a:t> </a:t>
            </a:r>
            <a:r>
              <a:rPr lang="en-US" sz="3200" b="1" dirty="0" err="1"/>
              <a:t>nhân</a:t>
            </a:r>
            <a:r>
              <a:rPr lang="en-US" sz="3200" b="1" dirty="0"/>
              <a:t>, </a:t>
            </a:r>
            <a:r>
              <a:rPr lang="en-US" sz="3200" b="1" dirty="0" err="1"/>
              <a:t>gia</a:t>
            </a:r>
            <a:r>
              <a:rPr lang="en-US" sz="3200" b="1" dirty="0"/>
              <a:t> </a:t>
            </a:r>
            <a:r>
              <a:rPr lang="en-US" sz="3200" b="1" dirty="0" err="1"/>
              <a:t>đình</a:t>
            </a:r>
            <a:r>
              <a:rPr lang="en-US" sz="3200" b="1" dirty="0"/>
              <a:t> </a:t>
            </a:r>
            <a:endParaRPr lang="en-US" sz="3200" b="1" dirty="0">
              <a:solidFill>
                <a:srgbClr val="00B050"/>
              </a:solidFill>
              <a:latin typeface="Calibri" panose="020F0502020204030204" pitchFamily="34" charset="0"/>
              <a:cs typeface="Calibri" panose="020F0502020204030204" pitchFamily="34" charset="0"/>
            </a:endParaRPr>
          </a:p>
        </p:txBody>
      </p:sp>
      <p:sp>
        <p:nvSpPr>
          <p:cNvPr id="14" name="Rectangle 13"/>
          <p:cNvSpPr/>
          <p:nvPr/>
        </p:nvSpPr>
        <p:spPr>
          <a:xfrm>
            <a:off x="498328" y="1600202"/>
            <a:ext cx="10805211" cy="954107"/>
          </a:xfrm>
          <a:prstGeom prst="rect">
            <a:avLst/>
          </a:prstGeom>
        </p:spPr>
        <p:txBody>
          <a:bodyPr wrap="square">
            <a:spAutoFit/>
          </a:bodyPr>
          <a:lstStyle/>
          <a:p>
            <a:pPr algn="just"/>
            <a:r>
              <a:rPr lang="en-US" sz="2800" dirty="0">
                <a:latin typeface="+mj-lt"/>
              </a:rPr>
              <a:t>	</a:t>
            </a:r>
            <a:r>
              <a:rPr lang="vi-VN" sz="2800" dirty="0"/>
              <a:t>Thảo luận nhóm để nêu những việc xấu mà người khác có thể làm khi có được những thông tin cá nhân, gia đình. </a:t>
            </a:r>
            <a:r>
              <a:rPr lang="vi-VN" sz="2800" dirty="0">
                <a:latin typeface="+mj-lt"/>
              </a:rPr>
              <a:t> </a:t>
            </a:r>
            <a:endParaRPr lang="en-US" sz="2800" i="1" dirty="0">
              <a:latin typeface="+mj-lt"/>
            </a:endParaRPr>
          </a:p>
        </p:txBody>
      </p:sp>
      <p:pic>
        <p:nvPicPr>
          <p:cNvPr id="7" name="Picture 6">
            <a:extLst>
              <a:ext uri="{FF2B5EF4-FFF2-40B4-BE49-F238E27FC236}">
                <a16:creationId xmlns:a16="http://schemas.microsoft.com/office/drawing/2014/main" id="{06B021DC-9F1D-44CB-88F1-AE73784EC53D}"/>
              </a:ext>
            </a:extLst>
          </p:cNvPr>
          <p:cNvPicPr>
            <a:picLocks noChangeAspect="1"/>
          </p:cNvPicPr>
          <p:nvPr/>
        </p:nvPicPr>
        <p:blipFill>
          <a:blip r:embed="rId3"/>
          <a:stretch>
            <a:fillRect/>
          </a:stretch>
        </p:blipFill>
        <p:spPr>
          <a:xfrm>
            <a:off x="612529" y="1411002"/>
            <a:ext cx="748616" cy="666576"/>
          </a:xfrm>
          <a:prstGeom prst="rect">
            <a:avLst/>
          </a:prstGeom>
        </p:spPr>
      </p:pic>
      <p:pic>
        <p:nvPicPr>
          <p:cNvPr id="2" name="Picture 1"/>
          <p:cNvPicPr>
            <a:picLocks noChangeAspect="1"/>
          </p:cNvPicPr>
          <p:nvPr/>
        </p:nvPicPr>
        <p:blipFill>
          <a:blip r:embed="rId4"/>
          <a:stretch>
            <a:fillRect/>
          </a:stretch>
        </p:blipFill>
        <p:spPr>
          <a:xfrm>
            <a:off x="287574" y="2743024"/>
            <a:ext cx="11991975" cy="2266950"/>
          </a:xfrm>
          <a:prstGeom prst="rect">
            <a:avLst/>
          </a:prstGeom>
        </p:spPr>
      </p:pic>
    </p:spTree>
    <p:extLst>
      <p:ext uri="{BB962C8B-B14F-4D97-AF65-F5344CB8AC3E}">
        <p14:creationId xmlns:p14="http://schemas.microsoft.com/office/powerpoint/2010/main" val="58889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49036" y="1501850"/>
            <a:ext cx="10805211" cy="1077218"/>
          </a:xfrm>
          <a:prstGeom prst="rect">
            <a:avLst/>
          </a:prstGeom>
        </p:spPr>
        <p:txBody>
          <a:bodyPr wrap="square">
            <a:spAutoFit/>
          </a:bodyPr>
          <a:lstStyle/>
          <a:p>
            <a:pPr algn="just"/>
            <a:r>
              <a:rPr lang="vi-VN" sz="3200" b="1" dirty="0">
                <a:latin typeface="Calibri" panose="020F0502020204030204" pitchFamily="34" charset="0"/>
                <a:cs typeface="Calibri" panose="020F0502020204030204" pitchFamily="34" charset="0"/>
              </a:rPr>
              <a:t>1. </a:t>
            </a:r>
            <a:r>
              <a:rPr lang="vi-VN" sz="3200" dirty="0">
                <a:latin typeface="Calibri" panose="020F0502020204030204" pitchFamily="34" charset="0"/>
                <a:cs typeface="Calibri" panose="020F0502020204030204" pitchFamily="34" charset="0"/>
              </a:rPr>
              <a:t>Nêu ví dụ về những thông tin của em, gia đình em có thể lưu trữ, trao đổi trên máy tính. Tại sao? </a:t>
            </a:r>
            <a:endParaRPr lang="en-US" sz="3200" i="1"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2"/>
          <a:stretch>
            <a:fillRect/>
          </a:stretch>
        </p:blipFill>
        <p:spPr>
          <a:xfrm>
            <a:off x="101907" y="110512"/>
            <a:ext cx="2638425" cy="866775"/>
          </a:xfrm>
          <a:prstGeom prst="rect">
            <a:avLst/>
          </a:prstGeom>
        </p:spPr>
      </p:pic>
      <p:sp>
        <p:nvSpPr>
          <p:cNvPr id="3" name="Rectangle 2"/>
          <p:cNvSpPr/>
          <p:nvPr/>
        </p:nvSpPr>
        <p:spPr>
          <a:xfrm>
            <a:off x="849036" y="2745403"/>
            <a:ext cx="10901976" cy="584775"/>
          </a:xfrm>
          <a:prstGeom prst="rect">
            <a:avLst/>
          </a:prstGeom>
        </p:spPr>
        <p:txBody>
          <a:bodyPr wrap="square">
            <a:spAutoFit/>
          </a:bodyPr>
          <a:lstStyle/>
          <a:p>
            <a:r>
              <a:rPr lang="vi-VN" sz="3200" b="1" dirty="0">
                <a:latin typeface="Calibri" panose="020F0502020204030204" pitchFamily="34" charset="0"/>
                <a:cs typeface="Calibri" panose="020F0502020204030204" pitchFamily="34" charset="0"/>
              </a:rPr>
              <a:t>2. </a:t>
            </a:r>
            <a:r>
              <a:rPr lang="vi-VN" sz="3200" dirty="0">
                <a:latin typeface="Calibri" panose="020F0502020204030204" pitchFamily="34" charset="0"/>
                <a:cs typeface="Calibri" panose="020F0502020204030204" pitchFamily="34" charset="0"/>
              </a:rPr>
              <a:t>Theo em có cần bảo vệ thông tin cá nhân, gia đình hay không? </a:t>
            </a:r>
            <a:endParaRPr lang="en-US" sz="3200" dirty="0">
              <a:latin typeface="Calibri" panose="020F0502020204030204" pitchFamily="34" charset="0"/>
              <a:cs typeface="Calibri" panose="020F0502020204030204" pitchFamily="34" charset="0"/>
            </a:endParaRPr>
          </a:p>
        </p:txBody>
      </p:sp>
      <p:sp>
        <p:nvSpPr>
          <p:cNvPr id="4" name="Rectangle 3"/>
          <p:cNvSpPr/>
          <p:nvPr/>
        </p:nvSpPr>
        <p:spPr>
          <a:xfrm>
            <a:off x="849035" y="3757588"/>
            <a:ext cx="10805211" cy="1077218"/>
          </a:xfrm>
          <a:prstGeom prst="rect">
            <a:avLst/>
          </a:prstGeom>
        </p:spPr>
        <p:txBody>
          <a:bodyPr wrap="square">
            <a:spAutoFit/>
          </a:bodyPr>
          <a:lstStyle/>
          <a:p>
            <a:pPr algn="just"/>
            <a:r>
              <a:rPr lang="vi-VN" sz="3200" b="1" dirty="0">
                <a:latin typeface="Calibri" panose="020F0502020204030204" pitchFamily="34" charset="0"/>
                <a:cs typeface="Calibri" panose="020F0502020204030204" pitchFamily="34" charset="0"/>
              </a:rPr>
              <a:t>3. </a:t>
            </a:r>
            <a:r>
              <a:rPr lang="vi-VN" sz="3200" dirty="0">
                <a:latin typeface="Calibri" panose="020F0502020204030204" pitchFamily="34" charset="0"/>
                <a:cs typeface="Calibri" panose="020F0502020204030204" pitchFamily="34" charset="0"/>
              </a:rPr>
              <a:t>Nêu một trường hợp mà kẻ xấu có thể lợi dụng thông tin cá nhân, gia đình để gây hại cho em, gia đình em. </a:t>
            </a:r>
            <a:endParaRPr lang="en-US" sz="32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239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TotalTime>
  <Words>723</Words>
  <Application>Microsoft Office PowerPoint</Application>
  <PresentationFormat>Widescreen</PresentationFormat>
  <Paragraphs>37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dc:title>
  <dc:creator>Microsoft account</dc:creator>
  <cp:lastModifiedBy>Windows User</cp:lastModifiedBy>
  <cp:revision>61</cp:revision>
  <dcterms:created xsi:type="dcterms:W3CDTF">2022-03-29T19:46:58Z</dcterms:created>
  <dcterms:modified xsi:type="dcterms:W3CDTF">2023-03-30T05:00:28Z</dcterms:modified>
</cp:coreProperties>
</file>